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72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9DCA0A-A207-49FA-AE53-BE9C5BE2B425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6BD5F-6697-418C-ADCA-D93401C02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18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7FA7-1B24-486B-8263-C22E9B21719C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IT22017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082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7FA7-1B24-486B-8263-C22E9B21719C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716979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7FA7-1B24-486B-8263-C22E9B21719C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66715450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7FA7-1B24-486B-8263-C22E9B21719C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357320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7FA7-1B24-486B-8263-C22E9B21719C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6256674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A7FA7-1B24-486B-8263-C22E9B21719C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865867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1463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870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850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97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644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43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758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7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09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046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A7FA7-1B24-486B-8263-C22E9B21719C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IT22017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89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  <p:sldLayoutId id="2147483892" r:id="rId12"/>
    <p:sldLayoutId id="2147483893" r:id="rId13"/>
    <p:sldLayoutId id="2147483894" r:id="rId14"/>
    <p:sldLayoutId id="2147483895" r:id="rId15"/>
    <p:sldLayoutId id="2147483896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36185" y="2061954"/>
            <a:ext cx="9119631" cy="1129208"/>
          </a:xfrm>
        </p:spPr>
        <p:txBody>
          <a:bodyPr>
            <a:noAutofit/>
          </a:bodyPr>
          <a:lstStyle/>
          <a:p>
            <a:pPr algn="l"/>
            <a:r>
              <a:rPr lang="en-US" sz="24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Title : LDAP – Lightweight Directory Access Protocol</a:t>
            </a:r>
            <a:br>
              <a:rPr lang="en-US" sz="24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Title          : Computer Networks</a:t>
            </a:r>
            <a:br>
              <a:rPr lang="en-US" sz="24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Code         : ICT-3201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36185" y="3339403"/>
            <a:ext cx="9245337" cy="217921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263" y="201668"/>
            <a:ext cx="1641475" cy="162814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108760"/>
              </p:ext>
            </p:extLst>
          </p:nvPr>
        </p:nvGraphicFramePr>
        <p:xfrm>
          <a:off x="1626647" y="3445973"/>
          <a:ext cx="8128000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78809896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755624708"/>
                    </a:ext>
                  </a:extLst>
                </a:gridCol>
              </a:tblGrid>
              <a:tr h="334747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Presented By: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Supervised By: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413187"/>
                  </a:ext>
                </a:extLst>
              </a:tr>
              <a:tr h="334747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Hossain Mohammad Abujar</a:t>
                      </a:r>
                    </a:p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ID:IT22056</a:t>
                      </a:r>
                    </a:p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Dept. of ICT,</a:t>
                      </a:r>
                    </a:p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MBSTU</a:t>
                      </a:r>
                    </a:p>
                    <a:p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Dr. </a:t>
                      </a:r>
                      <a:r>
                        <a:rPr lang="en-US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Nazrul</a:t>
                      </a: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Islam</a:t>
                      </a:r>
                    </a:p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Associate Professor</a:t>
                      </a:r>
                    </a:p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Dept. of ICT,</a:t>
                      </a:r>
                    </a:p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MBSTU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664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9895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5517" y="312699"/>
            <a:ext cx="8911687" cy="58284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Operations(Con…)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895547"/>
            <a:ext cx="8915400" cy="532614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ten basic types of operations in LDAP: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Bind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Authenticate a user and change the identity of the client connection.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Retrieve entries that match a given set of criteria.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Determine whether a specified entry has a particular attribute value.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Create a new entry in the directory.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Remove an entry from the directory.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Alter the content of an entry in the directory.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Modify DN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the DN of an entry in the directory.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Unbind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Close the connection to the directory server.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Abandon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Request that the server stop processing a previously requested operation.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Extended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 Request some other type of processing that isn’t covered by one of the other operation types.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079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6214" y="624110"/>
            <a:ext cx="8911687" cy="667362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Representation &amp; Schema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6214" y="1291472"/>
            <a:ext cx="8915400" cy="4996206"/>
          </a:xfrm>
        </p:spPr>
        <p:txBody>
          <a:bodyPr>
            <a:noAutofit/>
          </a:bodyPr>
          <a:lstStyle/>
          <a:p>
            <a:pPr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Data Representation in LDAP?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stores information in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entries.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entry represents an object (like a user, group, or printer).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Entries are arranged hierarchically in 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Directory Information Tree (DIT)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entry is uniquely identified by 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Distinguished Name (DN)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Distinguished Name (DN)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DN = full path of an entry in the directory tree.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uniquely identifies the location of an entry.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411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5640" y="444481"/>
            <a:ext cx="10061559" cy="97631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Representation &amp; Schema(Con..)</a:t>
            </a:r>
            <a:endParaRPr lang="en-US" sz="36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0913" y="1773767"/>
            <a:ext cx="4513262" cy="3008841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5641" y="1598615"/>
            <a:ext cx="4264074" cy="4262436"/>
          </a:xfrm>
        </p:spPr>
        <p:txBody>
          <a:bodyPr>
            <a:no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Relative Distinguished Name (RDN)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RDN = part of the DN that uniquely identifies the entry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within its parent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Attributes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entry contains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key-value pairs describing object properties.</a:t>
            </a: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Object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type of object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 entry is and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attributes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can have.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429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207" y="512462"/>
            <a:ext cx="8911687" cy="640445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 &amp; Security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4941" y="2160588"/>
            <a:ext cx="5822155" cy="3881437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48207" y="1376313"/>
            <a:ext cx="100389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supports several authentication methods and security mechanisms to protect communication between clients and directory servers.</a:t>
            </a:r>
          </a:p>
        </p:txBody>
      </p:sp>
    </p:spTree>
    <p:extLst>
      <p:ext uri="{BB962C8B-B14F-4D97-AF65-F5344CB8AC3E}">
        <p14:creationId xmlns:p14="http://schemas.microsoft.com/office/powerpoint/2010/main" val="3485966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6488" y="632328"/>
            <a:ext cx="8911687" cy="629655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 &amp; Security(Con..)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759654" y="1470581"/>
            <a:ext cx="8915400" cy="44594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 Methods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Anonymous Bind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credentials required.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only for public read-only access.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secure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often disabled in production environments.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Simple Bind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sends DN (Distinguished Name) and password in plaintext.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for basic authentication.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Vulnerable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not encrypted.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03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2158" y="636663"/>
            <a:ext cx="8911687" cy="667362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 &amp; Security(Con..)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6902" y="1376313"/>
            <a:ext cx="8915400" cy="45349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SASL (Simple Authentication and Security Layer)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for adding authentication using external mechanisms (e.g., Kerberos, DIGEST-MD5).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flexible and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 Simple Bind.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Mechanisms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LDAPS (LDAP over SSL/TLS)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Encrypts communication on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 636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confidentiality and integrity protection.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513439" y="6138673"/>
            <a:ext cx="1288413" cy="839643"/>
          </a:xfrm>
        </p:spPr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976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1329" y="625259"/>
            <a:ext cx="8911687" cy="769908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 &amp; Security(Con..)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7616" y="1395167"/>
            <a:ext cx="8915400" cy="4506628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StartTLS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Begins with a normal LDAP connection on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 389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then upgrades to a secure TLS connection.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modern and flexible than LDAPS.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SSL/TLS Certificates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verify the server’s identity and encrypt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Prevents man-in-the-middle attacks.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0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2099410"/>
              </p:ext>
            </p:extLst>
          </p:nvPr>
        </p:nvGraphicFramePr>
        <p:xfrm>
          <a:off x="1913640" y="1152907"/>
          <a:ext cx="9940042" cy="50588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70021">
                  <a:extLst>
                    <a:ext uri="{9D8B030D-6E8A-4147-A177-3AD203B41FA5}">
                      <a16:colId xmlns:a16="http://schemas.microsoft.com/office/drawing/2014/main" val="1160019442"/>
                    </a:ext>
                  </a:extLst>
                </a:gridCol>
                <a:gridCol w="4970021">
                  <a:extLst>
                    <a:ext uri="{9D8B030D-6E8A-4147-A177-3AD203B41FA5}">
                      <a16:colId xmlns:a16="http://schemas.microsoft.com/office/drawing/2014/main" val="1681685470"/>
                    </a:ext>
                  </a:extLst>
                </a:gridCol>
              </a:tblGrid>
              <a:tr h="57665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LDAP (Lightweight Directory Access Protocol)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Active Directory (AD)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7528533"/>
                  </a:ext>
                </a:extLst>
              </a:tr>
              <a:tr h="82379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 open, vendor-neutral protocol for accessing and maintaining distributed directory information services.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Microsoft-developed directory service that uses LDAP as one of its access protocols.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944632"/>
                  </a:ext>
                </a:extLst>
              </a:tr>
              <a:tr h="57665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(Type):Protocol (used to query and modify directory services)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(Type):Directory Service (built on LDAP, Kerberos, and other technologies)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980169"/>
                  </a:ext>
                </a:extLst>
              </a:tr>
              <a:tr h="82379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Stores data in directory databases like 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OpenLDAP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ApacheDS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or 389 Directory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Stores data in a centralized database managed by Microsoft (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NTDS.dit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1006066"/>
                  </a:ext>
                </a:extLst>
              </a:tr>
              <a:tr h="57665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Supports Simple Bind, SASL, 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StartTLS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LDAPS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Uses LDAP for directory access and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Kerberos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 authentication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474236"/>
                  </a:ext>
                </a:extLst>
              </a:tr>
              <a:tr h="576653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Highly customizable; admins can define object classes and attributes freely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Predefined schema, can be extended but more structured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214354"/>
                  </a:ext>
                </a:extLst>
              </a:tr>
              <a:tr h="82379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Managed via command-line tools like 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ldapsearch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ldapadd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ldapmodify</a:t>
                      </a:r>
                      <a:endParaRPr lang="en-US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Managed via GUI tools like </a:t>
                      </a:r>
                      <a:r>
                        <a:rPr lang="en-US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Active Directory Users and Computers (ADUC)</a:t>
                      </a:r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 PowerShell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686685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913640" y="455372"/>
            <a:ext cx="6909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LDAP vs Active Directory</a:t>
            </a:r>
            <a:r>
              <a:rPr lang="en-US" sz="3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8297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2457" y="568438"/>
            <a:ext cx="8911687" cy="63908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&amp; Use Cases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2457" y="1491457"/>
            <a:ext cx="8915400" cy="47583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 of LDAP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Lightweight &amp; Efficient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minimal bandwidth and resources.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Optimized for read-heavy directory access.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Open Standard Protocol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tied to any vendor.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Works across multiple platforms (Windows, Linux,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macOS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Centralized Management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Stores all user, group, and access information in one place.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Simplifies authentication and authorization.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0851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036" y="617809"/>
            <a:ext cx="8911687" cy="705069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&amp; Use Cases(Con..)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5323" y="1527142"/>
            <a:ext cx="8915400" cy="43935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Scalable &amp; Extensible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millions of entries.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admins to define custom object classes and attributes.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Flexible Authentication Options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anonymous, simple, and SASL authentication.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Easily integrates with SSL/TLS for secure communication.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Integration Capabilities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Works with email servers, intranet portals, VPNs, and enterprise apps.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integrated with Microsoft AD,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OpenLDAP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other directory systems.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926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8639" y="292191"/>
            <a:ext cx="8911687" cy="823008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5499" y="1332320"/>
            <a:ext cx="8915400" cy="4927077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LDAP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Directory Basics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Architecture &amp;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Operations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Representation &amp; Schema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 &amp; Security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vs Active Directory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&amp; Use Cases</a:t>
            </a:r>
          </a:p>
          <a:p>
            <a:endParaRPr lang="en-US" sz="28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722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4513" y="458413"/>
            <a:ext cx="8911687" cy="694494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 &amp; Use Cases(Con..)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4495" y="1225485"/>
            <a:ext cx="8915400" cy="50716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Cases of LDAP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Enterprise User Authentication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by organizations to authenticate employees centrally — one password,     multiple systems.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 &amp; Messaging Systems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Mail servers like Postfix or Exchange use LDAP to look up user addresses.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 Control for Applications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apps and intranet portals use LDAP for user login and authorization checks.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Educational Institutions</a:t>
            </a:r>
            <a:br>
              <a:rPr lang="en-US" sz="2400" dirty="0"/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Universities use LDAP for managing student, teacher, and staff accounts in one unified system.</a:t>
            </a:r>
          </a:p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Device Management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Routers, switches, and firewalls use LDAP for centralized admin authentication.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3218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2050" name="Picture 2" descr="Thank you Images - Free Download on Freepi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3068" y="857840"/>
            <a:ext cx="8352148" cy="5469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2145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5473" y="454101"/>
            <a:ext cx="4769409" cy="667362"/>
          </a:xfrm>
        </p:spPr>
        <p:txBody>
          <a:bodyPr>
            <a:no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LDAP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8188" y="1121462"/>
            <a:ext cx="9939012" cy="529819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(Lightweight Directory Access Protocol)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protocol used to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 and manage directory services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across networks.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allows clients to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search, add, modify, and delete entries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 directory.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Directories are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hierarchical databases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storing information such as: Users and their credentials, Devices and network resources, Applications and groups.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is widely used in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enterprise authentication and authorization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email servers, and centralized resource management.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standardized protocol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ensuring compatibility across multiple directory services like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OpenLDAP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Microsoft Active Directory, and 389 Directory Server.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68269" y="5964704"/>
            <a:ext cx="1197204" cy="518439"/>
          </a:xfrm>
        </p:spPr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466" y="4253754"/>
            <a:ext cx="4347069" cy="216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007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0226" y="169682"/>
            <a:ext cx="3505199" cy="6181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a Directory?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4602" y="1152907"/>
            <a:ext cx="5220878" cy="3824446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50226" y="865147"/>
            <a:ext cx="4944376" cy="5273526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specialized database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stores information about users, computers, groups, printers, and other resources in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hierarchical structure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item in the directory is called an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contains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describing that object (e.g., name, email, phone).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directory structure is like an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 chart or a family tree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starting from a root and branching into units (departments, users, etc.).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acts as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bridge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clients and this directory system.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245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0183" y="642964"/>
            <a:ext cx="5778078" cy="808764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a Directory? (Con….)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0737" y="1451728"/>
            <a:ext cx="5442426" cy="44312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Explanation: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Think of your university’s system: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ICT Department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Teachers</a:t>
            </a:r>
          </a:p>
          <a:p>
            <a:pPr lvl="2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Md. Rahman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</a:t>
            </a:r>
          </a:p>
          <a:p>
            <a:pPr lvl="2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ID: 20201001</a:t>
            </a:r>
          </a:p>
          <a:p>
            <a:pPr lvl="2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Ahsan Rahman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of these is a directory entry with specific attributes.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758260" y="2097674"/>
            <a:ext cx="40535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dc=</a:t>
            </a:r>
            <a:r>
              <a:rPr lang="en-US" dirty="0" err="1"/>
              <a:t>university,dc</a:t>
            </a:r>
            <a:r>
              <a:rPr lang="en-US" dirty="0"/>
              <a:t>=</a:t>
            </a:r>
            <a:r>
              <a:rPr lang="en-US" dirty="0" err="1"/>
              <a:t>edu</a:t>
            </a:r>
            <a:endParaRPr lang="en-US" dirty="0"/>
          </a:p>
          <a:p>
            <a:r>
              <a:rPr lang="en-US" dirty="0"/>
              <a:t> ├── </a:t>
            </a:r>
            <a:r>
              <a:rPr lang="en-US" dirty="0" err="1"/>
              <a:t>ou</a:t>
            </a:r>
            <a:r>
              <a:rPr lang="en-US" dirty="0"/>
              <a:t>=Departments</a:t>
            </a:r>
          </a:p>
          <a:p>
            <a:r>
              <a:rPr lang="en-US" dirty="0"/>
              <a:t> │    ├── </a:t>
            </a:r>
            <a:r>
              <a:rPr lang="en-US" dirty="0" err="1"/>
              <a:t>ou</a:t>
            </a:r>
            <a:r>
              <a:rPr lang="en-US" dirty="0"/>
              <a:t>=ICT</a:t>
            </a:r>
          </a:p>
          <a:p>
            <a:r>
              <a:rPr lang="en-US" dirty="0"/>
              <a:t> │    │     ├── </a:t>
            </a:r>
            <a:r>
              <a:rPr lang="en-US" dirty="0" err="1"/>
              <a:t>cn</a:t>
            </a:r>
            <a:r>
              <a:rPr lang="en-US" dirty="0"/>
              <a:t>=</a:t>
            </a:r>
            <a:r>
              <a:rPr lang="en-US" dirty="0" err="1"/>
              <a:t>Nusrat</a:t>
            </a:r>
            <a:r>
              <a:rPr lang="en-US" dirty="0"/>
              <a:t> Jahan</a:t>
            </a:r>
          </a:p>
          <a:p>
            <a:r>
              <a:rPr lang="en-US" dirty="0"/>
              <a:t> │    │     ├── </a:t>
            </a:r>
            <a:r>
              <a:rPr lang="en-US" dirty="0" err="1"/>
              <a:t>cn</a:t>
            </a:r>
            <a:r>
              <a:rPr lang="en-US" dirty="0"/>
              <a:t>=Ahsan Rahman</a:t>
            </a:r>
          </a:p>
          <a:p>
            <a:r>
              <a:rPr lang="en-US" dirty="0"/>
              <a:t> │    │     └── </a:t>
            </a:r>
            <a:r>
              <a:rPr lang="en-US" dirty="0" err="1"/>
              <a:t>cn</a:t>
            </a:r>
            <a:r>
              <a:rPr lang="en-US" dirty="0"/>
              <a:t>=</a:t>
            </a:r>
            <a:r>
              <a:rPr lang="en-US" dirty="0" err="1"/>
              <a:t>Rafiul</a:t>
            </a:r>
            <a:r>
              <a:rPr lang="en-US" dirty="0"/>
              <a:t> Hasan</a:t>
            </a:r>
          </a:p>
          <a:p>
            <a:r>
              <a:rPr lang="en-US" dirty="0"/>
              <a:t> │    └── </a:t>
            </a:r>
            <a:r>
              <a:rPr lang="en-US" dirty="0" err="1"/>
              <a:t>ou</a:t>
            </a:r>
            <a:r>
              <a:rPr lang="en-US" dirty="0"/>
              <a:t>=EEE</a:t>
            </a:r>
          </a:p>
          <a:p>
            <a:r>
              <a:rPr lang="en-US" dirty="0"/>
              <a:t> │          ├── </a:t>
            </a:r>
            <a:r>
              <a:rPr lang="en-US" dirty="0" err="1"/>
              <a:t>cn</a:t>
            </a:r>
            <a:r>
              <a:rPr lang="en-US" dirty="0"/>
              <a:t>=</a:t>
            </a:r>
            <a:r>
              <a:rPr lang="en-US" dirty="0" err="1"/>
              <a:t>Fariha</a:t>
            </a:r>
            <a:r>
              <a:rPr lang="en-US" dirty="0"/>
              <a:t> Islam</a:t>
            </a:r>
          </a:p>
          <a:p>
            <a:r>
              <a:rPr lang="en-US" dirty="0"/>
              <a:t> │          └── </a:t>
            </a:r>
            <a:r>
              <a:rPr lang="en-US" dirty="0" err="1"/>
              <a:t>cn</a:t>
            </a:r>
            <a:r>
              <a:rPr lang="en-US" dirty="0"/>
              <a:t>=Rahim Ahmed</a:t>
            </a:r>
          </a:p>
          <a:p>
            <a:r>
              <a:rPr lang="en-US" dirty="0"/>
              <a:t> └── </a:t>
            </a:r>
            <a:r>
              <a:rPr lang="en-US" dirty="0" err="1"/>
              <a:t>ou</a:t>
            </a:r>
            <a:r>
              <a:rPr lang="en-US" dirty="0"/>
              <a:t>=Staff</a:t>
            </a:r>
          </a:p>
          <a:p>
            <a:r>
              <a:rPr lang="en-US" dirty="0"/>
              <a:t>      └── </a:t>
            </a:r>
            <a:r>
              <a:rPr lang="en-US" dirty="0" err="1"/>
              <a:t>cn</a:t>
            </a:r>
            <a:r>
              <a:rPr lang="en-US" dirty="0"/>
              <a:t>=Admin Officer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58260" y="1486340"/>
            <a:ext cx="3780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Directory Tree</a:t>
            </a:r>
          </a:p>
        </p:txBody>
      </p:sp>
    </p:spTree>
    <p:extLst>
      <p:ext uri="{BB962C8B-B14F-4D97-AF65-F5344CB8AC3E}">
        <p14:creationId xmlns:p14="http://schemas.microsoft.com/office/powerpoint/2010/main" val="1127334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1348" y="523383"/>
            <a:ext cx="5561261" cy="528797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Architecture &amp; Model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1348" y="1225485"/>
            <a:ext cx="9553264" cy="46857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LDAP Architecture: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follows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Client–Server Model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send requests (Search, Add, Modify, Delete) to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Directory Server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Directory Server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maintains directory data organized as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Directory Information Tree (DIT)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represents data hierarchically (root → branches → leaves).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happens via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TCP/IP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using: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 389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LDAP (non-secure)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 636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LDAPS (secure, over SSL/TLS)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Schema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defines what kind of entries and attributes the directory can hold.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127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9927" y="636663"/>
            <a:ext cx="8911687" cy="667362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Architecture &amp; Model(Con….)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0482" y="1445444"/>
            <a:ext cx="8915400" cy="4455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LDAP Information &amp; Functional Model: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Model: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Describes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data is represented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stored as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each having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Distinguished Name (DN)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attributes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=John Doe,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=ICT, dc=university, dc=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edu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John Doe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mail:  john.doe@university.edu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uid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jdoe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664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6175" y="576485"/>
            <a:ext cx="8911687" cy="65224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Architecture &amp; Model(Con….)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7712" y="1333500"/>
            <a:ext cx="5754688" cy="423901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Model: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Defines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operations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be performed on the directory.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 LDAP Operations: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Bind: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Authenticate the user/client.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Search: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Retrieve directory entries.</a:t>
            </a: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3. Compare: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Check an attribute value.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Add/Delete/Modify: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Manage directory entries.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Unbind: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End the session.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519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6508" y="487638"/>
            <a:ext cx="3505199" cy="600287"/>
          </a:xfrm>
        </p:spPr>
        <p:txBody>
          <a:bodyPr>
            <a:no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Operations</a:t>
            </a:r>
            <a:endParaRPr lang="en-US" sz="36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0913" y="1773767"/>
            <a:ext cx="4513262" cy="3008841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66508" y="1152907"/>
            <a:ext cx="4227904" cy="470814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LDAP defines a set of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clients use to interact with the directory.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operations are classified as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operations.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operations are sent from the client to the directory server and processed via the LDAP protocol.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IT22056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44396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535</TotalTime>
  <Words>1643</Words>
  <Application>Microsoft Office PowerPoint</Application>
  <PresentationFormat>Widescreen</PresentationFormat>
  <Paragraphs>231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Presentation Title : LDAP – Lightweight Directory Access Protocol Course Title          : Computer Networks Course Code         : ICT-3201</vt:lpstr>
      <vt:lpstr>Agenda</vt:lpstr>
      <vt:lpstr>Introduction to LDAP</vt:lpstr>
      <vt:lpstr>What is a Directory?</vt:lpstr>
      <vt:lpstr>What is a Directory? (Con….)</vt:lpstr>
      <vt:lpstr>LDAP Architecture &amp; Model </vt:lpstr>
      <vt:lpstr>LDAP Architecture &amp; Model(Con….)</vt:lpstr>
      <vt:lpstr>LDAP Architecture &amp; Model(Con….)</vt:lpstr>
      <vt:lpstr>LDAP Operations</vt:lpstr>
      <vt:lpstr>LDAP Operations(Con…)</vt:lpstr>
      <vt:lpstr>Data Representation &amp; Schema</vt:lpstr>
      <vt:lpstr>Data Representation &amp; Schema(Con..)</vt:lpstr>
      <vt:lpstr>Authentication &amp; Security</vt:lpstr>
      <vt:lpstr>Authentication &amp; Security(Con..)</vt:lpstr>
      <vt:lpstr>Authentication &amp; Security(Con..)</vt:lpstr>
      <vt:lpstr>Authentication &amp; Security(Con..)</vt:lpstr>
      <vt:lpstr>PowerPoint Presentation</vt:lpstr>
      <vt:lpstr>Advantages &amp; Use Cases </vt:lpstr>
      <vt:lpstr>Advantages &amp; Use Cases(Con..)</vt:lpstr>
      <vt:lpstr>Advantages &amp; Use Cases(Con..)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Title:</dc:title>
  <dc:creator>Shamima</dc:creator>
  <cp:lastModifiedBy>Hossain Mohammad Abujar</cp:lastModifiedBy>
  <cp:revision>38</cp:revision>
  <dcterms:created xsi:type="dcterms:W3CDTF">2025-10-18T05:36:22Z</dcterms:created>
  <dcterms:modified xsi:type="dcterms:W3CDTF">2025-10-31T16:49:14Z</dcterms:modified>
</cp:coreProperties>
</file>

<file path=docProps/thumbnail.jpeg>
</file>